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0"/>
  </p:notesMasterIdLst>
  <p:sldIdLst>
    <p:sldId id="297" r:id="rId5"/>
    <p:sldId id="300" r:id="rId6"/>
    <p:sldId id="310" r:id="rId7"/>
    <p:sldId id="317" r:id="rId8"/>
    <p:sldId id="318" r:id="rId9"/>
    <p:sldId id="311" r:id="rId10"/>
    <p:sldId id="279" r:id="rId11"/>
    <p:sldId id="280" r:id="rId12"/>
    <p:sldId id="312" r:id="rId13"/>
    <p:sldId id="283" r:id="rId14"/>
    <p:sldId id="289" r:id="rId15"/>
    <p:sldId id="319" r:id="rId16"/>
    <p:sldId id="320" r:id="rId17"/>
    <p:sldId id="313" r:id="rId18"/>
    <p:sldId id="291" r:id="rId19"/>
    <p:sldId id="292" r:id="rId20"/>
    <p:sldId id="306" r:id="rId21"/>
    <p:sldId id="307" r:id="rId22"/>
    <p:sldId id="308" r:id="rId23"/>
    <p:sldId id="314" r:id="rId24"/>
    <p:sldId id="265" r:id="rId25"/>
    <p:sldId id="295" r:id="rId26"/>
    <p:sldId id="315" r:id="rId27"/>
    <p:sldId id="316" r:id="rId28"/>
    <p:sldId id="266" r:id="rId29"/>
  </p:sldIdLst>
  <p:sldSz cx="12192000" cy="6858000"/>
  <p:notesSz cx="6858000" cy="9144000"/>
  <p:embeddedFontLst>
    <p:embeddedFont>
      <p:font typeface="Adobe Gothic Std B" panose="020B0800000000000000" charset="-128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4DC4173-8AE4-4004-A2BE-3C8ED7D293FA}">
          <p14:sldIdLst>
            <p14:sldId id="297"/>
            <p14:sldId id="300"/>
            <p14:sldId id="310"/>
            <p14:sldId id="317"/>
            <p14:sldId id="318"/>
          </p14:sldIdLst>
        </p14:section>
        <p14:section name="Water Level Calculator" id="{880053F1-499E-45C1-9626-7722143310AE}">
          <p14:sldIdLst>
            <p14:sldId id="311"/>
            <p14:sldId id="279"/>
            <p14:sldId id="280"/>
          </p14:sldIdLst>
        </p14:section>
        <p14:section name="Flow Rate Monitor" id="{72E7B03A-126D-4557-8F62-35ADA0E97658}">
          <p14:sldIdLst>
            <p14:sldId id="312"/>
            <p14:sldId id="283"/>
            <p14:sldId id="289"/>
            <p14:sldId id="319"/>
            <p14:sldId id="320"/>
          </p14:sldIdLst>
        </p14:section>
        <p14:section name="Control Logic" id="{AA1F7F66-790A-4125-8FBC-064711AB57F4}">
          <p14:sldIdLst>
            <p14:sldId id="313"/>
            <p14:sldId id="291"/>
            <p14:sldId id="292"/>
            <p14:sldId id="306"/>
            <p14:sldId id="307"/>
            <p14:sldId id="308"/>
          </p14:sldIdLst>
        </p14:section>
        <p14:section name="Display System" id="{BBBE3421-9260-433C-8A91-E792981AAD83}">
          <p14:sldIdLst>
            <p14:sldId id="314"/>
            <p14:sldId id="265"/>
            <p14:sldId id="295"/>
          </p14:sldIdLst>
        </p14:section>
        <p14:section name="Conclusion" id="{9B2EFA8E-5FC4-4703-BBE7-F6911AEF901C}">
          <p14:sldIdLst>
            <p14:sldId id="315"/>
            <p14:sldId id="316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CC0000"/>
    <a:srgbClr val="FF5050"/>
    <a:srgbClr val="141920"/>
    <a:srgbClr val="222A35"/>
    <a:srgbClr val="4C7430"/>
    <a:srgbClr val="21212B"/>
    <a:srgbClr val="696969"/>
    <a:srgbClr val="7C8C82"/>
    <a:srgbClr val="DAB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6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D6A03-ED3B-4747-95CB-79B2E47C03D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7CFE2-C7E7-4143-9385-B456306B4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84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7CFE2-C7E7-4143-9385-B456306B46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46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3FDF-6BA1-4BBF-B377-161158363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E9F581-4B57-436F-BC17-387EA5E84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D93A4-723F-40CC-B167-9FB44514B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B7A6-D351-4831-A506-73BC3E7FA3F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E748A-FBEE-4A46-AF7D-1FAFFBFEC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39507-5651-4D29-9847-00330A6D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4C8A-221B-41F9-99FE-C3E942291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5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DD62A-A3A6-4BB8-9FF1-B5849A38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E0C92-C164-4DA3-A938-34E1CFA44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4423A-2269-4B4E-A14B-7953C74E4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B7A6-D351-4831-A506-73BC3E7FA3F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12AE9-AD9B-4389-A5FE-97B3DB647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C4127-5535-497A-9573-F99D3CC7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4C8A-221B-41F9-99FE-C3E942291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52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F3DED5-EC58-4727-B032-A7349D28A9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ACF57-A1FA-467A-BEE7-A2B9DBDFD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3CAA-31A8-4A2D-AD18-E2CC33DD7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B7A6-D351-4831-A506-73BC3E7FA3F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6FA07-EF92-4C3A-82B9-098601989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2301D-05D2-4BF2-948D-E4D93DB9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4C8A-221B-41F9-99FE-C3E942291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EDCAB-C5D5-4E57-858D-98C85278B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A9DCD-A4ED-46F3-BA09-FAA25B206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79619-079F-4ACC-8116-7A075E0D9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B7A6-D351-4831-A506-73BC3E7FA3F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2933F-1823-44E3-9EA3-4CF7C98E9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12CDD-5341-450A-822E-752E2392A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4C8A-221B-41F9-99FE-C3E942291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94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BA499-DA09-4017-98A5-4F8A5827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0695A-654C-41F8-9E32-4790E316B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81DB8-7C16-4249-870A-55CB9281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B7A6-D351-4831-A506-73BC3E7FA3F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B90D6-C270-42B8-9FE9-3DDD83D2B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E46C9-BF4B-4B35-A834-408460A5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4C8A-221B-41F9-99FE-C3E942291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23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B842-EE31-44FB-A826-F5CE33DE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DED3F-0DE3-401E-BAEE-052BDCDDE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E40FB-407A-4ACD-A9DC-401E15EA7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4B9A8-4FBD-42C0-8284-93E0B273A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B7A6-D351-4831-A506-73BC3E7FA3F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C4850-8E55-4D72-83E3-71A787BE7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D294E-E537-4EBC-A522-A14ABAAF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4C8A-221B-41F9-99FE-C3E942291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22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68513-7B9D-439D-BF49-40F3ACAF8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B690F-F610-4E66-BCB3-D6E24DA60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7B024-00F6-4318-9252-8F0CBD44A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5D5F28-DBDC-48CD-853B-9DBBB353FB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8D7C98-DBF2-4543-9653-1097E7BAB3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E1DDF6-1351-44C9-B7E9-F40005CC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B7A6-D351-4831-A506-73BC3E7FA3F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924FD5-392D-4BFC-A034-B5524379B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E8DFB8-5581-458C-A362-89061C41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4C8A-221B-41F9-99FE-C3E942291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86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841D-7371-4F8E-A40B-6BF80286F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FBAA25-D0F9-4289-97B7-F48E52B27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B7A6-D351-4831-A506-73BC3E7FA3F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8F06D-0D0C-4BD9-998B-9B0F2152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FB054-14B3-467B-BCD7-A790F5C4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4C8A-221B-41F9-99FE-C3E942291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8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EE41C-040A-4305-BC82-2438D704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B7A6-D351-4831-A506-73BC3E7FA3F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CC9B25-7E5F-48FC-8255-3E84F1D5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DC60E-48FF-4211-9158-09E0E343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4C8A-221B-41F9-99FE-C3E942291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81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E92C-2F68-4F19-8C02-4E745D8F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F1150-0242-4D0F-8ACE-8E9347066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AB93E-0167-4990-833A-7FA486098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24790-3DE2-45CC-BD68-48694DF7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B7A6-D351-4831-A506-73BC3E7FA3F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D680C-0627-4C94-B882-ADC760686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C0678-24C8-4388-8FA5-4E9300EF0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4C8A-221B-41F9-99FE-C3E942291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06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E329-4175-473D-B805-AFFBB3EF9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6C5B3C-6D4A-4493-9E2C-28BAF346EE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09721-0877-43E1-B09D-93CC133D8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FED4C-41FD-45A6-B6F3-D3F383231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B7A6-D351-4831-A506-73BC3E7FA3F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E30AB-F10A-4A17-ADDE-3121A5B2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86E1D-5FC6-4C4C-A576-472EC244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4C8A-221B-41F9-99FE-C3E942291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76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1556A7-0539-4460-896D-F01969C1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77F02-1183-4FD4-8206-7961EFEBB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845C5-094E-4A98-98BD-DED4FED319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AB7A6-D351-4831-A506-73BC3E7FA3F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60B57-D843-416E-9C7C-95B3375C29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95790-67F4-407C-966D-2D85C383D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44C8A-221B-41F9-99FE-C3E942291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hyperlink" Target="http://commons.wikimedia.org/wiki/File:Circle-icons-water.sv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://www.pngall.com/percentage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hyperlink" Target="https://icons8.com/web-app/36253/pump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solution-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tomw.net.au/technology/it/digital_learning/index.shtml" TargetMode="External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3129945/business_vision_businessman_mission_businessman_with_spyglass_prospects_for_future_business_vision_and_mission_icon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cons8_flat_electrical_sensor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875332-5D36-4161-8AB5-B25FC40B6C29}"/>
              </a:ext>
            </a:extLst>
          </p:cNvPr>
          <p:cNvSpPr/>
          <p:nvPr/>
        </p:nvSpPr>
        <p:spPr>
          <a:xfrm>
            <a:off x="9723" y="-430057"/>
            <a:ext cx="12545133" cy="2447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A4152-3413-4B84-B80D-B25A2367800C}"/>
              </a:ext>
            </a:extLst>
          </p:cNvPr>
          <p:cNvSpPr txBox="1"/>
          <p:nvPr/>
        </p:nvSpPr>
        <p:spPr>
          <a:xfrm>
            <a:off x="457033" y="436951"/>
            <a:ext cx="7747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Home Water Reservoir Automation System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FCE3D15-7B97-4F05-B196-FB1182DAA4E8}"/>
              </a:ext>
            </a:extLst>
          </p:cNvPr>
          <p:cNvSpPr txBox="1">
            <a:spLocks/>
          </p:cNvSpPr>
          <p:nvPr/>
        </p:nvSpPr>
        <p:spPr>
          <a:xfrm>
            <a:off x="3316571" y="2457402"/>
            <a:ext cx="5813361" cy="27476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Group No 9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Team Members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4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Ali Hamza Malik 		291480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4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Ali Aqdas 	                    	285050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4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Muhammad Ibrahim     	291898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400" b="1" dirty="0" err="1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Muneeb</a:t>
            </a:r>
            <a:r>
              <a:rPr lang="en-US" sz="24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Elahi Malik      	288106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36F985-B79A-46C8-913F-52FA1CB64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695989" y="0"/>
            <a:ext cx="1877601" cy="187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32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B548B48-2FFA-4E3C-94D9-A3E8391F558C}"/>
              </a:ext>
            </a:extLst>
          </p:cNvPr>
          <p:cNvSpPr/>
          <p:nvPr/>
        </p:nvSpPr>
        <p:spPr>
          <a:xfrm rot="5400000">
            <a:off x="-2020330" y="1391747"/>
            <a:ext cx="5350476" cy="1309816"/>
          </a:xfrm>
          <a:prstGeom prst="parallelogram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F3A112D9-5151-43F1-B4F9-3723D7D402E9}"/>
              </a:ext>
            </a:extLst>
          </p:cNvPr>
          <p:cNvSpPr/>
          <p:nvPr/>
        </p:nvSpPr>
        <p:spPr>
          <a:xfrm rot="5400000">
            <a:off x="-2089112" y="1275632"/>
            <a:ext cx="5350476" cy="130981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65CDC-F262-4091-8431-73446B088DDA}"/>
              </a:ext>
            </a:extLst>
          </p:cNvPr>
          <p:cNvSpPr txBox="1"/>
          <p:nvPr/>
        </p:nvSpPr>
        <p:spPr>
          <a:xfrm rot="5400000">
            <a:off x="-3783724" y="3962309"/>
            <a:ext cx="8694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Block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A49809-DA1A-4539-ACD3-5E14556A8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30" y="1449447"/>
            <a:ext cx="10429286" cy="395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33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B548B48-2FFA-4E3C-94D9-A3E8391F558C}"/>
              </a:ext>
            </a:extLst>
          </p:cNvPr>
          <p:cNvSpPr/>
          <p:nvPr/>
        </p:nvSpPr>
        <p:spPr>
          <a:xfrm rot="5400000">
            <a:off x="-2020330" y="1391747"/>
            <a:ext cx="5350476" cy="1309816"/>
          </a:xfrm>
          <a:prstGeom prst="parallelogram">
            <a:avLst/>
          </a:prstGeom>
          <a:solidFill>
            <a:schemeClr val="accent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F3A112D9-5151-43F1-B4F9-3723D7D402E9}"/>
              </a:ext>
            </a:extLst>
          </p:cNvPr>
          <p:cNvSpPr/>
          <p:nvPr/>
        </p:nvSpPr>
        <p:spPr>
          <a:xfrm rot="5400000">
            <a:off x="-2089112" y="1275632"/>
            <a:ext cx="5350476" cy="130981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65CDC-F262-4091-8431-73446B088DDA}"/>
              </a:ext>
            </a:extLst>
          </p:cNvPr>
          <p:cNvSpPr txBox="1"/>
          <p:nvPr/>
        </p:nvSpPr>
        <p:spPr>
          <a:xfrm rot="5400000">
            <a:off x="-3760904" y="4453287"/>
            <a:ext cx="8694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7B053-2FFB-4E76-8898-CA28FEC09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3148" r="13668" b="3278"/>
          <a:stretch/>
        </p:blipFill>
        <p:spPr>
          <a:xfrm>
            <a:off x="5361598" y="490978"/>
            <a:ext cx="225287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38C0BA-49FE-42AB-A45C-6EC02776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21" y="2382726"/>
            <a:ext cx="99536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73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B548B48-2FFA-4E3C-94D9-A3E8391F558C}"/>
              </a:ext>
            </a:extLst>
          </p:cNvPr>
          <p:cNvSpPr/>
          <p:nvPr/>
        </p:nvSpPr>
        <p:spPr>
          <a:xfrm rot="5400000">
            <a:off x="-2020330" y="1391747"/>
            <a:ext cx="5350476" cy="1309816"/>
          </a:xfrm>
          <a:prstGeom prst="parallelogram">
            <a:avLst/>
          </a:prstGeom>
          <a:solidFill>
            <a:schemeClr val="accent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F3A112D9-5151-43F1-B4F9-3723D7D402E9}"/>
              </a:ext>
            </a:extLst>
          </p:cNvPr>
          <p:cNvSpPr/>
          <p:nvPr/>
        </p:nvSpPr>
        <p:spPr>
          <a:xfrm rot="5400000">
            <a:off x="-2089112" y="1275632"/>
            <a:ext cx="5350476" cy="130981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65CDC-F262-4091-8431-73446B088DDA}"/>
              </a:ext>
            </a:extLst>
          </p:cNvPr>
          <p:cNvSpPr txBox="1"/>
          <p:nvPr/>
        </p:nvSpPr>
        <p:spPr>
          <a:xfrm rot="5400000">
            <a:off x="-3760904" y="4453287"/>
            <a:ext cx="8694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7B053-2FFB-4E76-8898-CA28FEC09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3148" r="13668" b="3278"/>
          <a:stretch/>
        </p:blipFill>
        <p:spPr>
          <a:xfrm>
            <a:off x="5361598" y="490978"/>
            <a:ext cx="2252870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E01E84-8826-409F-AD8F-466168C09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06" y="2511411"/>
            <a:ext cx="8725853" cy="41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30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B548B48-2FFA-4E3C-94D9-A3E8391F558C}"/>
              </a:ext>
            </a:extLst>
          </p:cNvPr>
          <p:cNvSpPr/>
          <p:nvPr/>
        </p:nvSpPr>
        <p:spPr>
          <a:xfrm rot="5400000">
            <a:off x="-2020330" y="1391747"/>
            <a:ext cx="5350476" cy="1309816"/>
          </a:xfrm>
          <a:prstGeom prst="parallelogram">
            <a:avLst/>
          </a:prstGeom>
          <a:solidFill>
            <a:schemeClr val="accent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F3A112D9-5151-43F1-B4F9-3723D7D402E9}"/>
              </a:ext>
            </a:extLst>
          </p:cNvPr>
          <p:cNvSpPr/>
          <p:nvPr/>
        </p:nvSpPr>
        <p:spPr>
          <a:xfrm rot="5400000">
            <a:off x="-2089112" y="1275632"/>
            <a:ext cx="5350476" cy="130981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65CDC-F262-4091-8431-73446B088DDA}"/>
              </a:ext>
            </a:extLst>
          </p:cNvPr>
          <p:cNvSpPr txBox="1"/>
          <p:nvPr/>
        </p:nvSpPr>
        <p:spPr>
          <a:xfrm rot="5400000">
            <a:off x="-3760904" y="4453287"/>
            <a:ext cx="8694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5EA34-99EF-48F2-B49C-E05633B3D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24" y="1113487"/>
            <a:ext cx="8775352" cy="46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07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B52DB199-026F-4517-94C9-04099480AE46}"/>
              </a:ext>
            </a:extLst>
          </p:cNvPr>
          <p:cNvSpPr/>
          <p:nvPr/>
        </p:nvSpPr>
        <p:spPr>
          <a:xfrm>
            <a:off x="-698500" y="177800"/>
            <a:ext cx="5148775" cy="1309816"/>
          </a:xfrm>
          <a:prstGeom prst="parallelogram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77017C5-4D45-4154-A148-96A0210233FE}"/>
              </a:ext>
            </a:extLst>
          </p:cNvPr>
          <p:cNvSpPr/>
          <p:nvPr/>
        </p:nvSpPr>
        <p:spPr>
          <a:xfrm>
            <a:off x="-1051563" y="228600"/>
            <a:ext cx="5350476" cy="130981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dobe Gothic Std B" panose="020B0800000000000000" charset="-128"/>
                <a:ea typeface="Adobe Gothic Std B" panose="020B0800000000000000" charset="-128"/>
              </a:rPr>
              <a:t>Control Logic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6D3CA-FFE9-43B7-8A08-29538859E80E}"/>
              </a:ext>
            </a:extLst>
          </p:cNvPr>
          <p:cNvSpPr txBox="1"/>
          <p:nvPr/>
        </p:nvSpPr>
        <p:spPr>
          <a:xfrm>
            <a:off x="905764" y="2228671"/>
            <a:ext cx="1038047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bg1"/>
                </a:solidFill>
                <a:ea typeface="Adobe Gothic Std B" panose="020B0800000000000000" charset="-128"/>
              </a:rPr>
              <a:t>The purpose of Control Logic unit is to take inputs from Depth Calculator, Flowrate Monitor and IR sensors</a:t>
            </a:r>
          </a:p>
          <a:p>
            <a:endParaRPr lang="en-GB" sz="2500" dirty="0">
              <a:solidFill>
                <a:schemeClr val="bg1"/>
              </a:solidFill>
              <a:ea typeface="Adobe Gothic Std B" panose="020B080000000000000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bg1"/>
                </a:solidFill>
                <a:ea typeface="Adobe Gothic Std B" panose="020B0800000000000000" charset="-128"/>
              </a:rPr>
              <a:t>To generate signals for Display unit</a:t>
            </a:r>
          </a:p>
          <a:p>
            <a:endParaRPr lang="en-GB" sz="2500" dirty="0">
              <a:solidFill>
                <a:schemeClr val="bg1"/>
              </a:solidFill>
              <a:ea typeface="Adobe Gothic Std B" panose="020B080000000000000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bg1"/>
                </a:solidFill>
                <a:ea typeface="Adobe Gothic Std B" panose="020B0800000000000000" charset="-128"/>
              </a:rPr>
              <a:t>Whether Motor is turned On or Off</a:t>
            </a:r>
          </a:p>
          <a:p>
            <a:endParaRPr lang="en-GB" sz="2500" dirty="0">
              <a:solidFill>
                <a:schemeClr val="bg1"/>
              </a:solidFill>
              <a:ea typeface="Adobe Gothic Std B" panose="020B080000000000000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bg1"/>
                </a:solidFill>
                <a:ea typeface="Adobe Gothic Std B" panose="020B0800000000000000" charset="-128"/>
              </a:rPr>
              <a:t> Signals for LEDs for Flowrates</a:t>
            </a:r>
          </a:p>
          <a:p>
            <a:endParaRPr lang="en-GB" sz="2500" dirty="0">
              <a:solidFill>
                <a:schemeClr val="bg1"/>
              </a:solidFill>
              <a:ea typeface="Adobe Gothic Std B" panose="020B080000000000000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bg1"/>
                </a:solidFill>
                <a:ea typeface="Adobe Gothic Std B" panose="020B0800000000000000" charset="-128"/>
              </a:rPr>
              <a:t>Sensitivity Control for various dimensions of Water Reservoir   </a:t>
            </a:r>
          </a:p>
        </p:txBody>
      </p:sp>
    </p:spTree>
    <p:extLst>
      <p:ext uri="{BB962C8B-B14F-4D97-AF65-F5344CB8AC3E}">
        <p14:creationId xmlns:p14="http://schemas.microsoft.com/office/powerpoint/2010/main" val="264964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B548B48-2FFA-4E3C-94D9-A3E8391F558C}"/>
              </a:ext>
            </a:extLst>
          </p:cNvPr>
          <p:cNvSpPr/>
          <p:nvPr/>
        </p:nvSpPr>
        <p:spPr>
          <a:xfrm rot="5400000">
            <a:off x="-2020330" y="1391747"/>
            <a:ext cx="5350476" cy="1309816"/>
          </a:xfrm>
          <a:prstGeom prst="parallelogram">
            <a:avLst/>
          </a:prstGeom>
          <a:solidFill>
            <a:schemeClr val="accent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F3A112D9-5151-43F1-B4F9-3723D7D402E9}"/>
              </a:ext>
            </a:extLst>
          </p:cNvPr>
          <p:cNvSpPr/>
          <p:nvPr/>
        </p:nvSpPr>
        <p:spPr>
          <a:xfrm rot="5400000">
            <a:off x="-2089112" y="1275632"/>
            <a:ext cx="5350476" cy="130981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65CDC-F262-4091-8431-73446B088DDA}"/>
              </a:ext>
            </a:extLst>
          </p:cNvPr>
          <p:cNvSpPr txBox="1"/>
          <p:nvPr/>
        </p:nvSpPr>
        <p:spPr>
          <a:xfrm rot="5400000">
            <a:off x="-3783725" y="4038509"/>
            <a:ext cx="8694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Block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81EEA-CF66-4124-A957-4F33E6773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73" y="156368"/>
            <a:ext cx="8039083" cy="665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1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B548B48-2FFA-4E3C-94D9-A3E8391F558C}"/>
              </a:ext>
            </a:extLst>
          </p:cNvPr>
          <p:cNvSpPr/>
          <p:nvPr/>
        </p:nvSpPr>
        <p:spPr>
          <a:xfrm rot="5400000">
            <a:off x="-2020330" y="1391747"/>
            <a:ext cx="5350476" cy="1309816"/>
          </a:xfrm>
          <a:prstGeom prst="parallelogram">
            <a:avLst/>
          </a:prstGeom>
          <a:solidFill>
            <a:schemeClr val="accent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F3A112D9-5151-43F1-B4F9-3723D7D402E9}"/>
              </a:ext>
            </a:extLst>
          </p:cNvPr>
          <p:cNvSpPr/>
          <p:nvPr/>
        </p:nvSpPr>
        <p:spPr>
          <a:xfrm rot="5400000">
            <a:off x="-2089112" y="1275632"/>
            <a:ext cx="5350476" cy="130981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65CDC-F262-4091-8431-73446B088DDA}"/>
              </a:ext>
            </a:extLst>
          </p:cNvPr>
          <p:cNvSpPr txBox="1"/>
          <p:nvPr/>
        </p:nvSpPr>
        <p:spPr>
          <a:xfrm rot="5400000">
            <a:off x="-3760904" y="4453287"/>
            <a:ext cx="8694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D47EB-8F9E-413C-9AE6-8A622DA8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786" y="148624"/>
            <a:ext cx="5813620" cy="656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40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B548B48-2FFA-4E3C-94D9-A3E8391F558C}"/>
              </a:ext>
            </a:extLst>
          </p:cNvPr>
          <p:cNvSpPr/>
          <p:nvPr/>
        </p:nvSpPr>
        <p:spPr>
          <a:xfrm rot="5400000">
            <a:off x="-2020330" y="1391747"/>
            <a:ext cx="5350476" cy="1309816"/>
          </a:xfrm>
          <a:prstGeom prst="parallelogram">
            <a:avLst/>
          </a:prstGeom>
          <a:solidFill>
            <a:schemeClr val="accent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F3A112D9-5151-43F1-B4F9-3723D7D402E9}"/>
              </a:ext>
            </a:extLst>
          </p:cNvPr>
          <p:cNvSpPr/>
          <p:nvPr/>
        </p:nvSpPr>
        <p:spPr>
          <a:xfrm rot="5400000">
            <a:off x="-2089112" y="1275632"/>
            <a:ext cx="5350476" cy="130981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65CDC-F262-4091-8431-73446B088DDA}"/>
              </a:ext>
            </a:extLst>
          </p:cNvPr>
          <p:cNvSpPr txBox="1"/>
          <p:nvPr/>
        </p:nvSpPr>
        <p:spPr>
          <a:xfrm rot="5400000">
            <a:off x="-3760904" y="4453287"/>
            <a:ext cx="8694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160BC-12CF-4FE0-BFFF-A8E6E5062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221" y="663965"/>
            <a:ext cx="105060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21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B548B48-2FFA-4E3C-94D9-A3E8391F558C}"/>
              </a:ext>
            </a:extLst>
          </p:cNvPr>
          <p:cNvSpPr/>
          <p:nvPr/>
        </p:nvSpPr>
        <p:spPr>
          <a:xfrm rot="5400000">
            <a:off x="-2020330" y="1391747"/>
            <a:ext cx="5350476" cy="1309816"/>
          </a:xfrm>
          <a:prstGeom prst="parallelogram">
            <a:avLst/>
          </a:prstGeom>
          <a:solidFill>
            <a:schemeClr val="accent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F3A112D9-5151-43F1-B4F9-3723D7D402E9}"/>
              </a:ext>
            </a:extLst>
          </p:cNvPr>
          <p:cNvSpPr/>
          <p:nvPr/>
        </p:nvSpPr>
        <p:spPr>
          <a:xfrm rot="5400000">
            <a:off x="-2089112" y="1275632"/>
            <a:ext cx="5350476" cy="130981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65CDC-F262-4091-8431-73446B088DDA}"/>
              </a:ext>
            </a:extLst>
          </p:cNvPr>
          <p:cNvSpPr txBox="1"/>
          <p:nvPr/>
        </p:nvSpPr>
        <p:spPr>
          <a:xfrm rot="5400000">
            <a:off x="-3760904" y="4453287"/>
            <a:ext cx="8694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1F23BA-BD98-4A42-8401-0F9BCA7AE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006" y="490978"/>
            <a:ext cx="5645468" cy="6135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A4AE2D-9094-4B5F-9F19-5AE07A10C536}"/>
              </a:ext>
            </a:extLst>
          </p:cNvPr>
          <p:cNvSpPr txBox="1"/>
          <p:nvPr/>
        </p:nvSpPr>
        <p:spPr>
          <a:xfrm>
            <a:off x="5202884" y="90868"/>
            <a:ext cx="2293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Overhead Reservoir</a:t>
            </a:r>
          </a:p>
        </p:txBody>
      </p:sp>
    </p:spTree>
    <p:extLst>
      <p:ext uri="{BB962C8B-B14F-4D97-AF65-F5344CB8AC3E}">
        <p14:creationId xmlns:p14="http://schemas.microsoft.com/office/powerpoint/2010/main" val="3898465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B548B48-2FFA-4E3C-94D9-A3E8391F558C}"/>
              </a:ext>
            </a:extLst>
          </p:cNvPr>
          <p:cNvSpPr/>
          <p:nvPr/>
        </p:nvSpPr>
        <p:spPr>
          <a:xfrm rot="5400000">
            <a:off x="-2020330" y="1391747"/>
            <a:ext cx="5350476" cy="1309816"/>
          </a:xfrm>
          <a:prstGeom prst="parallelogram">
            <a:avLst/>
          </a:prstGeom>
          <a:solidFill>
            <a:schemeClr val="accent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F3A112D9-5151-43F1-B4F9-3723D7D402E9}"/>
              </a:ext>
            </a:extLst>
          </p:cNvPr>
          <p:cNvSpPr/>
          <p:nvPr/>
        </p:nvSpPr>
        <p:spPr>
          <a:xfrm rot="5400000">
            <a:off x="-2089112" y="1275632"/>
            <a:ext cx="5350476" cy="130981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65CDC-F262-4091-8431-73446B088DDA}"/>
              </a:ext>
            </a:extLst>
          </p:cNvPr>
          <p:cNvSpPr txBox="1"/>
          <p:nvPr/>
        </p:nvSpPr>
        <p:spPr>
          <a:xfrm rot="5400000">
            <a:off x="-3760904" y="4453287"/>
            <a:ext cx="8694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4AE2D-9094-4B5F-9F19-5AE07A10C536}"/>
              </a:ext>
            </a:extLst>
          </p:cNvPr>
          <p:cNvSpPr txBox="1"/>
          <p:nvPr/>
        </p:nvSpPr>
        <p:spPr>
          <a:xfrm>
            <a:off x="4949483" y="145989"/>
            <a:ext cx="2293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Ground Reservoir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41ED6-2E3F-4D3D-97BB-3D132D960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386" y="675644"/>
            <a:ext cx="4723228" cy="603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97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FCE3D15-7B97-4F05-B196-FB1182DAA4E8}"/>
              </a:ext>
            </a:extLst>
          </p:cNvPr>
          <p:cNvSpPr txBox="1">
            <a:spLocks/>
          </p:cNvSpPr>
          <p:nvPr/>
        </p:nvSpPr>
        <p:spPr>
          <a:xfrm>
            <a:off x="973659" y="1870491"/>
            <a:ext cx="7110798" cy="3844924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</a:rPr>
              <a:t>Many houses need a system for automating the Motor On/Off signal whenever the Overhead reservoir falls below a certain level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</a:rPr>
              <a:t>Our System provides a Cheap and Easy to Install solution for automating this process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B52DB199-026F-4517-94C9-04099480AE46}"/>
              </a:ext>
            </a:extLst>
          </p:cNvPr>
          <p:cNvSpPr/>
          <p:nvPr/>
        </p:nvSpPr>
        <p:spPr>
          <a:xfrm>
            <a:off x="-698500" y="177800"/>
            <a:ext cx="5148775" cy="1309816"/>
          </a:xfrm>
          <a:prstGeom prst="parallelogram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77017C5-4D45-4154-A148-96A0210233FE}"/>
              </a:ext>
            </a:extLst>
          </p:cNvPr>
          <p:cNvSpPr/>
          <p:nvPr/>
        </p:nvSpPr>
        <p:spPr>
          <a:xfrm>
            <a:off x="-1051563" y="228600"/>
            <a:ext cx="5350476" cy="130981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	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3560DE-CDF8-4966-BAE2-23868E95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27443" y="1202055"/>
            <a:ext cx="2590898" cy="2590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DB50F-D4A1-47A8-9842-07E8C017554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27443" y="3792953"/>
            <a:ext cx="2398485" cy="23984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02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B52DB199-026F-4517-94C9-04099480AE46}"/>
              </a:ext>
            </a:extLst>
          </p:cNvPr>
          <p:cNvSpPr/>
          <p:nvPr/>
        </p:nvSpPr>
        <p:spPr>
          <a:xfrm>
            <a:off x="-698500" y="177800"/>
            <a:ext cx="5148775" cy="1309816"/>
          </a:xfrm>
          <a:prstGeom prst="parallelogram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77017C5-4D45-4154-A148-96A0210233FE}"/>
              </a:ext>
            </a:extLst>
          </p:cNvPr>
          <p:cNvSpPr/>
          <p:nvPr/>
        </p:nvSpPr>
        <p:spPr>
          <a:xfrm>
            <a:off x="-1051563" y="228600"/>
            <a:ext cx="5350476" cy="130981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dobe Gothic Std B" panose="020B0800000000000000" charset="-128"/>
                <a:ea typeface="Adobe Gothic Std B" panose="020B0800000000000000" charset="-128"/>
              </a:rPr>
              <a:t>Display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34ADA-2C03-4955-849F-1A5C638F10E1}"/>
              </a:ext>
            </a:extLst>
          </p:cNvPr>
          <p:cNvSpPr txBox="1"/>
          <p:nvPr/>
        </p:nvSpPr>
        <p:spPr>
          <a:xfrm>
            <a:off x="905764" y="2214603"/>
            <a:ext cx="10380472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ea typeface="Adobe Gothic Std B" panose="020B0800000000000000" charset="-128"/>
              </a:rPr>
              <a:t>The function of Display Unit is to take input in form of pulses and convert them into Level values by turning On LEDs in form of LED Bar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bg1"/>
              </a:solidFill>
              <a:ea typeface="Adobe Gothic Std B" panose="020B080000000000000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ea typeface="Adobe Gothic Std B" panose="020B0800000000000000" charset="-128"/>
              </a:rPr>
              <a:t>It also has logic designed to control buzzers which act as an Alarm System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bg1"/>
              </a:solidFill>
              <a:ea typeface="Adobe Gothic Std B" panose="020B080000000000000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ea typeface="Adobe Gothic Std B" panose="020B0800000000000000" charset="-128"/>
              </a:rPr>
              <a:t>The RGB LEDs act as indicators for Flowrate of Water</a:t>
            </a:r>
          </a:p>
          <a:p>
            <a:endParaRPr lang="en-GB" sz="2500" dirty="0">
              <a:solidFill>
                <a:schemeClr val="bg1"/>
              </a:solidFill>
              <a:ea typeface="Adobe Gothic Std B" panose="020B080000000000000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015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B548B48-2FFA-4E3C-94D9-A3E8391F558C}"/>
              </a:ext>
            </a:extLst>
          </p:cNvPr>
          <p:cNvSpPr/>
          <p:nvPr/>
        </p:nvSpPr>
        <p:spPr>
          <a:xfrm rot="5400000">
            <a:off x="-2020330" y="1391747"/>
            <a:ext cx="5350476" cy="1309816"/>
          </a:xfrm>
          <a:prstGeom prst="parallelogram">
            <a:avLst/>
          </a:prstGeom>
          <a:solidFill>
            <a:schemeClr val="accent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F3A112D9-5151-43F1-B4F9-3723D7D402E9}"/>
              </a:ext>
            </a:extLst>
          </p:cNvPr>
          <p:cNvSpPr/>
          <p:nvPr/>
        </p:nvSpPr>
        <p:spPr>
          <a:xfrm rot="5400000">
            <a:off x="-2089112" y="1275632"/>
            <a:ext cx="5350476" cy="130981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65CDC-F262-4091-8431-73446B088DDA}"/>
              </a:ext>
            </a:extLst>
          </p:cNvPr>
          <p:cNvSpPr txBox="1"/>
          <p:nvPr/>
        </p:nvSpPr>
        <p:spPr>
          <a:xfrm rot="5400000">
            <a:off x="-3783724" y="3962309"/>
            <a:ext cx="8694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Block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53E8A-AD2F-48DA-95AD-539FDFF1F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12" y="226838"/>
            <a:ext cx="8520775" cy="640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11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B548B48-2FFA-4E3C-94D9-A3E8391F558C}"/>
              </a:ext>
            </a:extLst>
          </p:cNvPr>
          <p:cNvSpPr/>
          <p:nvPr/>
        </p:nvSpPr>
        <p:spPr>
          <a:xfrm rot="5400000">
            <a:off x="-2020330" y="1391747"/>
            <a:ext cx="5350476" cy="1309816"/>
          </a:xfrm>
          <a:prstGeom prst="parallelogram">
            <a:avLst/>
          </a:prstGeom>
          <a:solidFill>
            <a:schemeClr val="accent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F3A112D9-5151-43F1-B4F9-3723D7D402E9}"/>
              </a:ext>
            </a:extLst>
          </p:cNvPr>
          <p:cNvSpPr/>
          <p:nvPr/>
        </p:nvSpPr>
        <p:spPr>
          <a:xfrm rot="5400000">
            <a:off x="-2089112" y="1275632"/>
            <a:ext cx="5350476" cy="130981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65CDC-F262-4091-8431-73446B088DDA}"/>
              </a:ext>
            </a:extLst>
          </p:cNvPr>
          <p:cNvSpPr txBox="1"/>
          <p:nvPr/>
        </p:nvSpPr>
        <p:spPr>
          <a:xfrm rot="5400000">
            <a:off x="-3760904" y="4453287"/>
            <a:ext cx="8694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8CA78-8107-42C3-8DAE-CEC1480D7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3" y="642044"/>
            <a:ext cx="6235563" cy="557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64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B52DB199-026F-4517-94C9-04099480AE46}"/>
              </a:ext>
            </a:extLst>
          </p:cNvPr>
          <p:cNvSpPr/>
          <p:nvPr/>
        </p:nvSpPr>
        <p:spPr>
          <a:xfrm>
            <a:off x="-698500" y="177800"/>
            <a:ext cx="5148775" cy="1309816"/>
          </a:xfrm>
          <a:prstGeom prst="parallelogram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77017C5-4D45-4154-A148-96A0210233FE}"/>
              </a:ext>
            </a:extLst>
          </p:cNvPr>
          <p:cNvSpPr/>
          <p:nvPr/>
        </p:nvSpPr>
        <p:spPr>
          <a:xfrm>
            <a:off x="-1051563" y="228600"/>
            <a:ext cx="5350476" cy="130981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dobe Gothic Std B" panose="020B0800000000000000" charset="-128"/>
                <a:ea typeface="Adobe Gothic Std B" panose="020B0800000000000000" charset="-128"/>
              </a:rPr>
              <a:t>Problems Faced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C9358-B851-4A7F-8694-7357CBCCEE2F}"/>
              </a:ext>
            </a:extLst>
          </p:cNvPr>
          <p:cNvSpPr txBox="1"/>
          <p:nvPr/>
        </p:nvSpPr>
        <p:spPr>
          <a:xfrm>
            <a:off x="905764" y="2270874"/>
            <a:ext cx="736193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ea typeface="Adobe Gothic Std B" panose="020B0800000000000000" charset="-128"/>
              </a:rPr>
              <a:t>Missing Simulation Models or No Model for 5-bit ICs</a:t>
            </a:r>
          </a:p>
          <a:p>
            <a:endParaRPr lang="en-US" sz="2500" dirty="0">
              <a:solidFill>
                <a:schemeClr val="bg1"/>
              </a:solidFill>
              <a:ea typeface="Adobe Gothic Std B" panose="020B080000000000000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ea typeface="Adobe Gothic Std B" panose="020B0800000000000000" charset="-128"/>
              </a:rPr>
              <a:t>Time Lag between Modules due to Simulation not running in real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bg1"/>
              </a:solidFill>
              <a:ea typeface="Adobe Gothic Std B" panose="020B0800000000000000" charset="-128"/>
            </a:endParaRPr>
          </a:p>
          <a:p>
            <a:endParaRPr lang="en-US" sz="2500" dirty="0">
              <a:solidFill>
                <a:schemeClr val="bg1"/>
              </a:solidFill>
              <a:ea typeface="Adobe Gothic Std B" panose="020B0800000000000000" charset="-128"/>
            </a:endParaRPr>
          </a:p>
          <a:p>
            <a:endParaRPr lang="en-GB" sz="2500" dirty="0">
              <a:solidFill>
                <a:schemeClr val="bg1"/>
              </a:solidFill>
              <a:ea typeface="Adobe Gothic Std B" panose="020B0800000000000000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A0D5E-0A09-4DA3-83F6-122923941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60645" y="317500"/>
            <a:ext cx="3111500" cy="311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106F35-B7A3-400F-8C28-6F2162D4CFC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746554" y="3786411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2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B52DB199-026F-4517-94C9-04099480AE46}"/>
              </a:ext>
            </a:extLst>
          </p:cNvPr>
          <p:cNvSpPr/>
          <p:nvPr/>
        </p:nvSpPr>
        <p:spPr>
          <a:xfrm>
            <a:off x="-698500" y="177800"/>
            <a:ext cx="5148775" cy="1309816"/>
          </a:xfrm>
          <a:prstGeom prst="parallelogram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77017C5-4D45-4154-A148-96A0210233FE}"/>
              </a:ext>
            </a:extLst>
          </p:cNvPr>
          <p:cNvSpPr/>
          <p:nvPr/>
        </p:nvSpPr>
        <p:spPr>
          <a:xfrm>
            <a:off x="-1051563" y="228600"/>
            <a:ext cx="5350476" cy="130981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dobe Gothic Std B" panose="020B0800000000000000" charset="-128"/>
                <a:ea typeface="Adobe Gothic Std B" panose="020B0800000000000000" charset="-128"/>
              </a:rPr>
              <a:t>Future Prospects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700501-04EA-4DE2-B508-2561C244D9CE}"/>
              </a:ext>
            </a:extLst>
          </p:cNvPr>
          <p:cNvSpPr txBox="1"/>
          <p:nvPr/>
        </p:nvSpPr>
        <p:spPr>
          <a:xfrm>
            <a:off x="789649" y="1952899"/>
            <a:ext cx="749075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ea typeface="Adobe Gothic Std B" panose="020B0800000000000000" charset="-128"/>
              </a:rPr>
              <a:t>New Logic Design to transfer information from Control Unit to Display Unit </a:t>
            </a:r>
          </a:p>
          <a:p>
            <a:endParaRPr lang="en-US" sz="2500" dirty="0">
              <a:solidFill>
                <a:schemeClr val="bg1"/>
              </a:solidFill>
              <a:ea typeface="Adobe Gothic Std B" panose="020B080000000000000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ea typeface="Adobe Gothic Std B" panose="020B0800000000000000" charset="-128"/>
              </a:rPr>
              <a:t>Adjustment Feature for Ultrasonic Sensor Depth Calculator which allows System to be adjusted for various Water Reservoirs with different heights</a:t>
            </a:r>
          </a:p>
          <a:p>
            <a:endParaRPr lang="en-US" sz="2500" dirty="0">
              <a:solidFill>
                <a:schemeClr val="bg1"/>
              </a:solidFill>
              <a:ea typeface="Adobe Gothic Std B" panose="020B080000000000000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ea typeface="Adobe Gothic Std B" panose="020B0800000000000000" charset="-128"/>
              </a:rPr>
              <a:t>Sensors for Water Faucets and valves outside Washrooms and Kitchens</a:t>
            </a:r>
          </a:p>
          <a:p>
            <a:endParaRPr lang="en-GB" sz="2500" dirty="0">
              <a:solidFill>
                <a:schemeClr val="bg1"/>
              </a:solidFill>
              <a:ea typeface="Adobe Gothic Std B" panose="020B0800000000000000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B9AFB-4248-46E9-B3C3-83782875E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0107" y="1640016"/>
            <a:ext cx="3949294" cy="394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3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C3DCCA-F626-4E0D-8022-110BD50F5B16}"/>
              </a:ext>
            </a:extLst>
          </p:cNvPr>
          <p:cNvSpPr txBox="1"/>
          <p:nvPr/>
        </p:nvSpPr>
        <p:spPr>
          <a:xfrm>
            <a:off x="1206500" y="2659559"/>
            <a:ext cx="7251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B1402F-53C1-41EF-BB59-4CF259E7E166}"/>
              </a:ext>
            </a:extLst>
          </p:cNvPr>
          <p:cNvSpPr txBox="1"/>
          <p:nvPr/>
        </p:nvSpPr>
        <p:spPr>
          <a:xfrm>
            <a:off x="4832350" y="3429000"/>
            <a:ext cx="7962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C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Question Session</a:t>
            </a:r>
          </a:p>
        </p:txBody>
      </p:sp>
      <p:sp>
        <p:nvSpPr>
          <p:cNvPr id="4" name="Action Button: Help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2FC4B8F-F7EA-4A66-8710-A5DCFDA939F7}"/>
              </a:ext>
            </a:extLst>
          </p:cNvPr>
          <p:cNvSpPr/>
          <p:nvPr/>
        </p:nvSpPr>
        <p:spPr>
          <a:xfrm rot="1530262">
            <a:off x="9712325" y="3284041"/>
            <a:ext cx="914400" cy="914400"/>
          </a:xfrm>
          <a:prstGeom prst="actionButtonHelp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ction Button: Help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B19264B-7CDB-486A-8EAD-F015AD4611A3}"/>
              </a:ext>
            </a:extLst>
          </p:cNvPr>
          <p:cNvSpPr/>
          <p:nvPr/>
        </p:nvSpPr>
        <p:spPr>
          <a:xfrm rot="19698593">
            <a:off x="9024661" y="2129613"/>
            <a:ext cx="914400" cy="914400"/>
          </a:xfrm>
          <a:prstGeom prst="actionButtonHelp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C526FB5-A6E2-433B-B6A6-F4503DF5BB34}"/>
              </a:ext>
            </a:extLst>
          </p:cNvPr>
          <p:cNvSpPr/>
          <p:nvPr/>
        </p:nvSpPr>
        <p:spPr>
          <a:xfrm rot="7558662">
            <a:off x="10321834" y="1832612"/>
            <a:ext cx="914400" cy="914400"/>
          </a:xfrm>
          <a:prstGeom prst="actionButtonHelp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ction Button: Help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94879B6-EE84-4850-B927-24C1B4C1AEB2}"/>
              </a:ext>
            </a:extLst>
          </p:cNvPr>
          <p:cNvSpPr/>
          <p:nvPr/>
        </p:nvSpPr>
        <p:spPr>
          <a:xfrm rot="13133266">
            <a:off x="10415542" y="4241850"/>
            <a:ext cx="914400" cy="914400"/>
          </a:xfrm>
          <a:prstGeom prst="actionButtonHelp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tion Button: Help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E33CFC5-4FF1-45A5-8716-E65485349BEC}"/>
              </a:ext>
            </a:extLst>
          </p:cNvPr>
          <p:cNvSpPr/>
          <p:nvPr/>
        </p:nvSpPr>
        <p:spPr>
          <a:xfrm rot="8655440">
            <a:off x="8645616" y="4495709"/>
            <a:ext cx="914400" cy="914400"/>
          </a:xfrm>
          <a:prstGeom prst="actionButtonHelp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ction Button: Help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F046E6B-5D04-4758-BDA3-D40AAEB25DAB}"/>
              </a:ext>
            </a:extLst>
          </p:cNvPr>
          <p:cNvSpPr/>
          <p:nvPr/>
        </p:nvSpPr>
        <p:spPr>
          <a:xfrm rot="19698593">
            <a:off x="6533838" y="5763078"/>
            <a:ext cx="914400" cy="914400"/>
          </a:xfrm>
          <a:prstGeom prst="actionButtonHelp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Help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53149DB-44F0-43E5-BB7C-FF05199B3F41}"/>
              </a:ext>
            </a:extLst>
          </p:cNvPr>
          <p:cNvSpPr/>
          <p:nvPr/>
        </p:nvSpPr>
        <p:spPr>
          <a:xfrm rot="7558662">
            <a:off x="7846564" y="5408554"/>
            <a:ext cx="914400" cy="914400"/>
          </a:xfrm>
          <a:prstGeom prst="actionButtonHelp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Help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AAEE474-7A62-4338-B97C-BC6C2C1E903D}"/>
              </a:ext>
            </a:extLst>
          </p:cNvPr>
          <p:cNvSpPr/>
          <p:nvPr/>
        </p:nvSpPr>
        <p:spPr>
          <a:xfrm rot="1530262">
            <a:off x="6354044" y="4284957"/>
            <a:ext cx="914400" cy="914400"/>
          </a:xfrm>
          <a:prstGeom prst="actionButtonHelp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ction Button: Help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AC4901A-1BF2-47D1-8474-C6A496312FCB}"/>
              </a:ext>
            </a:extLst>
          </p:cNvPr>
          <p:cNvSpPr/>
          <p:nvPr/>
        </p:nvSpPr>
        <p:spPr>
          <a:xfrm rot="13133266">
            <a:off x="5101632" y="5014167"/>
            <a:ext cx="914400" cy="914400"/>
          </a:xfrm>
          <a:prstGeom prst="actionButtonHelp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ED7C64-E254-4DDF-BFD2-3218934B4BB0}"/>
              </a:ext>
            </a:extLst>
          </p:cNvPr>
          <p:cNvCxnSpPr/>
          <p:nvPr/>
        </p:nvCxnSpPr>
        <p:spPr>
          <a:xfrm>
            <a:off x="990600" y="3429000"/>
            <a:ext cx="8475708" cy="0"/>
          </a:xfrm>
          <a:prstGeom prst="line">
            <a:avLst/>
          </a:prstGeom>
          <a:ln w="38100">
            <a:solidFill>
              <a:srgbClr val="14192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9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B52DB199-026F-4517-94C9-04099480AE46}"/>
              </a:ext>
            </a:extLst>
          </p:cNvPr>
          <p:cNvSpPr/>
          <p:nvPr/>
        </p:nvSpPr>
        <p:spPr>
          <a:xfrm>
            <a:off x="-698500" y="177800"/>
            <a:ext cx="5148775" cy="1309816"/>
          </a:xfrm>
          <a:prstGeom prst="parallelogram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77017C5-4D45-4154-A148-96A0210233FE}"/>
              </a:ext>
            </a:extLst>
          </p:cNvPr>
          <p:cNvSpPr/>
          <p:nvPr/>
        </p:nvSpPr>
        <p:spPr>
          <a:xfrm>
            <a:off x="-1051563" y="228600"/>
            <a:ext cx="5350476" cy="130981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	Project Scope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B1F5A4-F795-4E92-BF27-6D6D94B246D8}"/>
              </a:ext>
            </a:extLst>
          </p:cNvPr>
          <p:cNvSpPr txBox="1">
            <a:spLocks/>
          </p:cNvSpPr>
          <p:nvPr/>
        </p:nvSpPr>
        <p:spPr>
          <a:xfrm>
            <a:off x="613818" y="1866201"/>
            <a:ext cx="10244682" cy="4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Can be used in houses to minimize loss of water </a:t>
            </a:r>
          </a:p>
          <a:p>
            <a:r>
              <a:rPr lang="en-US" dirty="0">
                <a:solidFill>
                  <a:schemeClr val="bg1"/>
                </a:solidFill>
              </a:rPr>
              <a:t>Automate Motor On/Off cycles depending on Water Levels of Overhead and Ground Reservoir</a:t>
            </a:r>
          </a:p>
          <a:p>
            <a:r>
              <a:rPr lang="en-US" dirty="0">
                <a:solidFill>
                  <a:schemeClr val="bg1"/>
                </a:solidFill>
              </a:rPr>
              <a:t>Indicators for Flow rate </a:t>
            </a:r>
          </a:p>
          <a:p>
            <a:r>
              <a:rPr lang="en-US" dirty="0">
                <a:solidFill>
                  <a:schemeClr val="bg1"/>
                </a:solidFill>
              </a:rPr>
              <a:t>IR sensors and Alarm system for Leakage indicator and Empty Reservoir</a:t>
            </a:r>
          </a:p>
          <a:p>
            <a:r>
              <a:rPr lang="en-US" dirty="0">
                <a:solidFill>
                  <a:schemeClr val="bg1"/>
                </a:solidFill>
              </a:rPr>
              <a:t>The System is based around Ultrasonic Sensor which makes it easy to install</a:t>
            </a:r>
          </a:p>
          <a:p>
            <a:r>
              <a:rPr lang="en-US" dirty="0">
                <a:solidFill>
                  <a:schemeClr val="bg1"/>
                </a:solidFill>
              </a:rPr>
              <a:t>The system can be easily modified to fit large housing complex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6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D0F33D93-CD62-48C4-B250-8B97B414F4A0}"/>
              </a:ext>
            </a:extLst>
          </p:cNvPr>
          <p:cNvSpPr/>
          <p:nvPr/>
        </p:nvSpPr>
        <p:spPr>
          <a:xfrm>
            <a:off x="1877601" y="400634"/>
            <a:ext cx="7995268" cy="1588880"/>
          </a:xfrm>
          <a:prstGeom prst="parallelogram">
            <a:avLst/>
          </a:prstGeom>
          <a:solidFill>
            <a:schemeClr val="accent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6946B6F3-799F-4F5D-8CDD-DD6A3E6F7351}"/>
              </a:ext>
            </a:extLst>
          </p:cNvPr>
          <p:cNvSpPr/>
          <p:nvPr/>
        </p:nvSpPr>
        <p:spPr>
          <a:xfrm>
            <a:off x="1603281" y="431201"/>
            <a:ext cx="7995268" cy="1588880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A4152-3413-4B84-B80D-B25A2367800C}"/>
              </a:ext>
            </a:extLst>
          </p:cNvPr>
          <p:cNvSpPr txBox="1"/>
          <p:nvPr/>
        </p:nvSpPr>
        <p:spPr>
          <a:xfrm>
            <a:off x="1877601" y="659985"/>
            <a:ext cx="7747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Home Water Reservoir Automation System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FCE3D15-7B97-4F05-B196-FB1182DAA4E8}"/>
              </a:ext>
            </a:extLst>
          </p:cNvPr>
          <p:cNvSpPr txBox="1">
            <a:spLocks/>
          </p:cNvSpPr>
          <p:nvPr/>
        </p:nvSpPr>
        <p:spPr>
          <a:xfrm>
            <a:off x="973659" y="2353091"/>
            <a:ext cx="10244682" cy="3844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</a:rPr>
              <a:t>Project Blocks :</a:t>
            </a:r>
          </a:p>
          <a:p>
            <a:r>
              <a:rPr lang="en-US" dirty="0">
                <a:solidFill>
                  <a:schemeClr val="bg1"/>
                </a:solidFill>
              </a:rPr>
              <a:t>Water Level Calculator </a:t>
            </a:r>
          </a:p>
          <a:p>
            <a:r>
              <a:rPr lang="en-US" dirty="0">
                <a:solidFill>
                  <a:schemeClr val="bg1"/>
                </a:solidFill>
              </a:rPr>
              <a:t>Flowrate Monitor</a:t>
            </a:r>
          </a:p>
          <a:p>
            <a:r>
              <a:rPr lang="en-US" dirty="0">
                <a:solidFill>
                  <a:schemeClr val="bg1"/>
                </a:solidFill>
              </a:rPr>
              <a:t>Control Logic </a:t>
            </a:r>
          </a:p>
          <a:p>
            <a:r>
              <a:rPr lang="en-US" dirty="0">
                <a:solidFill>
                  <a:schemeClr val="bg1"/>
                </a:solidFill>
              </a:rPr>
              <a:t>Display Unit </a:t>
            </a:r>
          </a:p>
        </p:txBody>
      </p:sp>
    </p:spTree>
    <p:extLst>
      <p:ext uri="{BB962C8B-B14F-4D97-AF65-F5344CB8AC3E}">
        <p14:creationId xmlns:p14="http://schemas.microsoft.com/office/powerpoint/2010/main" val="21754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B548B48-2FFA-4E3C-94D9-A3E8391F558C}"/>
              </a:ext>
            </a:extLst>
          </p:cNvPr>
          <p:cNvSpPr/>
          <p:nvPr/>
        </p:nvSpPr>
        <p:spPr>
          <a:xfrm rot="5400000">
            <a:off x="-2020330" y="1391747"/>
            <a:ext cx="5350476" cy="1309816"/>
          </a:xfrm>
          <a:prstGeom prst="parallelogram">
            <a:avLst/>
          </a:prstGeom>
          <a:solidFill>
            <a:schemeClr val="accent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F3A112D9-5151-43F1-B4F9-3723D7D402E9}"/>
              </a:ext>
            </a:extLst>
          </p:cNvPr>
          <p:cNvSpPr/>
          <p:nvPr/>
        </p:nvSpPr>
        <p:spPr>
          <a:xfrm rot="5400000">
            <a:off x="-2089112" y="1275632"/>
            <a:ext cx="5350476" cy="130981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65CDC-F262-4091-8431-73446B088DDA}"/>
              </a:ext>
            </a:extLst>
          </p:cNvPr>
          <p:cNvSpPr txBox="1"/>
          <p:nvPr/>
        </p:nvSpPr>
        <p:spPr>
          <a:xfrm rot="5400000">
            <a:off x="-1711235" y="1867425"/>
            <a:ext cx="4594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Block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015A9-955A-45CB-AC8F-CF507DB9F7A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002" y="564576"/>
            <a:ext cx="8974017" cy="5728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5029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B52DB199-026F-4517-94C9-04099480AE46}"/>
              </a:ext>
            </a:extLst>
          </p:cNvPr>
          <p:cNvSpPr/>
          <p:nvPr/>
        </p:nvSpPr>
        <p:spPr>
          <a:xfrm>
            <a:off x="-698500" y="177800"/>
            <a:ext cx="5148775" cy="1309816"/>
          </a:xfrm>
          <a:prstGeom prst="parallelogram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77017C5-4D45-4154-A148-96A0210233FE}"/>
              </a:ext>
            </a:extLst>
          </p:cNvPr>
          <p:cNvSpPr/>
          <p:nvPr/>
        </p:nvSpPr>
        <p:spPr>
          <a:xfrm>
            <a:off x="-1051563" y="228600"/>
            <a:ext cx="5350476" cy="130981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	Water Level 	Calculator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A3647-789B-4F52-92A7-649B7A5E58A5}"/>
              </a:ext>
            </a:extLst>
          </p:cNvPr>
          <p:cNvSpPr txBox="1"/>
          <p:nvPr/>
        </p:nvSpPr>
        <p:spPr>
          <a:xfrm>
            <a:off x="727964" y="2114370"/>
            <a:ext cx="82509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bg1"/>
                </a:solidFill>
                <a:ea typeface="Adobe Gothic Std B" panose="020B0800000000000000" charset="-128"/>
              </a:rPr>
              <a:t>The water level detector detects the depth of water inside a water tank via ultrasonic sensor and gives a 5-bit output indicating the depth of the water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500" dirty="0">
              <a:solidFill>
                <a:schemeClr val="bg1"/>
              </a:solidFill>
              <a:ea typeface="Adobe Gothic Std B" panose="020B080000000000000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bg1"/>
                </a:solidFill>
                <a:ea typeface="Adobe Gothic Std B" panose="020B0800000000000000" charset="-128"/>
              </a:rPr>
              <a:t>The water level is displayed to the user with the help of LED display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67E181-27B7-40DE-92E0-2006C497A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69400" y="1627316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2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B548B48-2FFA-4E3C-94D9-A3E8391F558C}"/>
              </a:ext>
            </a:extLst>
          </p:cNvPr>
          <p:cNvSpPr/>
          <p:nvPr/>
        </p:nvSpPr>
        <p:spPr>
          <a:xfrm rot="5400000">
            <a:off x="-2020330" y="1391747"/>
            <a:ext cx="5350476" cy="1309816"/>
          </a:xfrm>
          <a:prstGeom prst="parallelogram">
            <a:avLst/>
          </a:prstGeom>
          <a:solidFill>
            <a:schemeClr val="accent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F3A112D9-5151-43F1-B4F9-3723D7D402E9}"/>
              </a:ext>
            </a:extLst>
          </p:cNvPr>
          <p:cNvSpPr/>
          <p:nvPr/>
        </p:nvSpPr>
        <p:spPr>
          <a:xfrm rot="5400000">
            <a:off x="-2089112" y="1275632"/>
            <a:ext cx="5350476" cy="130981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65CDC-F262-4091-8431-73446B088DDA}"/>
              </a:ext>
            </a:extLst>
          </p:cNvPr>
          <p:cNvSpPr txBox="1"/>
          <p:nvPr/>
        </p:nvSpPr>
        <p:spPr>
          <a:xfrm rot="5400000">
            <a:off x="-1711236" y="2039811"/>
            <a:ext cx="4594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Block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7ACF34E-6BE1-4AAD-9EBC-EF7FF4462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77" y="917952"/>
            <a:ext cx="9740108" cy="504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07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B548B48-2FFA-4E3C-94D9-A3E8391F558C}"/>
              </a:ext>
            </a:extLst>
          </p:cNvPr>
          <p:cNvSpPr/>
          <p:nvPr/>
        </p:nvSpPr>
        <p:spPr>
          <a:xfrm rot="5400000">
            <a:off x="-2020330" y="1391747"/>
            <a:ext cx="5350476" cy="1309816"/>
          </a:xfrm>
          <a:prstGeom prst="parallelogram">
            <a:avLst/>
          </a:prstGeom>
          <a:solidFill>
            <a:schemeClr val="accent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F3A112D9-5151-43F1-B4F9-3723D7D402E9}"/>
              </a:ext>
            </a:extLst>
          </p:cNvPr>
          <p:cNvSpPr/>
          <p:nvPr/>
        </p:nvSpPr>
        <p:spPr>
          <a:xfrm rot="5400000">
            <a:off x="-2089112" y="1275632"/>
            <a:ext cx="5350476" cy="130981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65CDC-F262-4091-8431-73446B088DDA}"/>
              </a:ext>
            </a:extLst>
          </p:cNvPr>
          <p:cNvSpPr txBox="1"/>
          <p:nvPr/>
        </p:nvSpPr>
        <p:spPr>
          <a:xfrm rot="5400000">
            <a:off x="-2276606" y="2742999"/>
            <a:ext cx="5756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CF0E6-7266-4C08-AA24-A94374EB2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221" y="1551623"/>
            <a:ext cx="3446414" cy="3573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809DAE-D515-4D79-9914-788AA4553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039" y="1935343"/>
            <a:ext cx="6595882" cy="298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15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B52DB199-026F-4517-94C9-04099480AE46}"/>
              </a:ext>
            </a:extLst>
          </p:cNvPr>
          <p:cNvSpPr/>
          <p:nvPr/>
        </p:nvSpPr>
        <p:spPr>
          <a:xfrm>
            <a:off x="-698500" y="177800"/>
            <a:ext cx="5148775" cy="1309816"/>
          </a:xfrm>
          <a:prstGeom prst="parallelogram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77017C5-4D45-4154-A148-96A0210233FE}"/>
              </a:ext>
            </a:extLst>
          </p:cNvPr>
          <p:cNvSpPr/>
          <p:nvPr/>
        </p:nvSpPr>
        <p:spPr>
          <a:xfrm>
            <a:off x="-1051563" y="228600"/>
            <a:ext cx="5350476" cy="130981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dobe Gothic Std B" panose="020B0800000000000000" charset="-128"/>
                <a:ea typeface="Adobe Gothic Std B" panose="020B0800000000000000" charset="-128"/>
              </a:rPr>
              <a:t>	Flowrate 	Monitor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916C6-C53E-459C-8CF3-082D33DC0B42}"/>
              </a:ext>
            </a:extLst>
          </p:cNvPr>
          <p:cNvSpPr txBox="1"/>
          <p:nvPr/>
        </p:nvSpPr>
        <p:spPr>
          <a:xfrm>
            <a:off x="905764" y="2228671"/>
            <a:ext cx="103804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ea typeface="Adobe Gothic Std B" panose="020B0800000000000000" charset="-128"/>
              </a:rPr>
              <a:t>The basic function of flow rate monitor is to check the nature of flow in the reservoir as well as the relative measurement of the flow rate</a:t>
            </a:r>
          </a:p>
          <a:p>
            <a:endParaRPr lang="en-US" sz="2500" dirty="0">
              <a:solidFill>
                <a:schemeClr val="bg1"/>
              </a:solidFill>
              <a:ea typeface="Adobe Gothic Std B" panose="020B080000000000000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ea typeface="Adobe Gothic Std B" panose="020B0800000000000000" charset="-128"/>
              </a:rPr>
              <a:t>It gets the input from the depth calculator synchronously under the influence of clock pulse, stores the input and compares it with the next coming input</a:t>
            </a:r>
            <a:endParaRPr lang="en-GB" sz="2500" dirty="0">
              <a:solidFill>
                <a:schemeClr val="bg1"/>
              </a:solidFill>
              <a:ea typeface="Adobe Gothic Std B" panose="020B080000000000000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451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8F1D87-FB26-4F8A-8BD0-DDEF19CB99CF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E32B442A63FC42A55EF3141070344B" ma:contentTypeVersion="4" ma:contentTypeDescription="Create a new document." ma:contentTypeScope="" ma:versionID="441c34e163734d21bb719497b2966bb9">
  <xsd:schema xmlns:xsd="http://www.w3.org/2001/XMLSchema" xmlns:xs="http://www.w3.org/2001/XMLSchema" xmlns:p="http://schemas.microsoft.com/office/2006/metadata/properties" xmlns:ns2="7625d637-fa62-4499-96f2-889fd4bfa746" targetNamespace="http://schemas.microsoft.com/office/2006/metadata/properties" ma:root="true" ma:fieldsID="823f4c209a4f57d011ba86afee5298a1" ns2:_="">
    <xsd:import namespace="7625d637-fa62-4499-96f2-889fd4bfa7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25d637-fa62-4499-96f2-889fd4bfa7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27ECB4-7837-415A-AFB7-886281BC42E6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metadata/properties"/>
    <ds:schemaRef ds:uri="7625d637-fa62-4499-96f2-889fd4bfa746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0DDFB75-1713-4E7A-A621-6EF31582FB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3FE46B-E2AB-4B57-80C2-E084A9566B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25d637-fa62-4499-96f2-889fd4bfa7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1729</TotalTime>
  <Words>455</Words>
  <Application>Microsoft Office PowerPoint</Application>
  <PresentationFormat>Widescreen</PresentationFormat>
  <Paragraphs>77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Adobe Gothic Std B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UNACCEPTED CURRENT REGULATOR PROPOSAL</dc:title>
  <dc:creator>Ali</dc:creator>
  <cp:lastModifiedBy>Ali Hamza Malik</cp:lastModifiedBy>
  <cp:revision>164</cp:revision>
  <dcterms:created xsi:type="dcterms:W3CDTF">2020-04-14T15:13:49Z</dcterms:created>
  <dcterms:modified xsi:type="dcterms:W3CDTF">2021-01-26T08:12:14Z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0x010100EAE32B442A63FC42A55EF3141070344B</vt:lpwstr>
  </property>
</Properties>
</file>